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embedTrueTypeFonts="1" autoCompressPictures="0">
  <p:sldMasterIdLst>
    <p:sldMasterId id="2147483717" r:id="rId4"/>
    <p:sldMasterId id="2147483674" r:id="rId5"/>
  </p:sldMasterIdLst>
  <p:notesMasterIdLst>
    <p:notesMasterId r:id="rId20"/>
  </p:notesMasterIdLst>
  <p:handoutMasterIdLst>
    <p:handoutMasterId r:id="rId21"/>
  </p:handoutMasterIdLst>
  <p:sldIdLst>
    <p:sldId id="258" r:id="rId6"/>
    <p:sldId id="506" r:id="rId7"/>
    <p:sldId id="564" r:id="rId8"/>
    <p:sldId id="508" r:id="rId9"/>
    <p:sldId id="510" r:id="rId10"/>
    <p:sldId id="509" r:id="rId11"/>
    <p:sldId id="514" r:id="rId12"/>
    <p:sldId id="418" r:id="rId13"/>
    <p:sldId id="519" r:id="rId14"/>
    <p:sldId id="560" r:id="rId15"/>
    <p:sldId id="398" r:id="rId16"/>
    <p:sldId id="544" r:id="rId17"/>
    <p:sldId id="545" r:id="rId18"/>
    <p:sldId id="563" r:id="rId19"/>
  </p:sldIdLst>
  <p:sldSz cx="12192000" cy="6858000"/>
  <p:notesSz cx="6858000" cy="9144000"/>
  <p:embeddedFontLst>
    <p:embeddedFont>
      <p:font typeface="Antonio" pitchFamily="2" charset="0"/>
      <p:regular r:id="rId22"/>
      <p:bold r:id="rId23"/>
    </p:embeddedFont>
    <p:embeddedFont>
      <p:font typeface="Palanquin" panose="020B0004020203020204" pitchFamily="34" charset="0"/>
      <p:regular r:id="rId24"/>
      <p:bold r:id="rId25"/>
    </p:embeddedFont>
    <p:embeddedFont>
      <p:font typeface="Palanquin Medium" panose="020B0004020203020204" pitchFamily="3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ED0A89-91E3-98A4-DF4D-E23719922BE7}" name="Courtney Fordahl" initials="CF" userId="S::Courtney@seuw.org::fdf98fe8-de36-47de-8b9e-16898686672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B5"/>
    <a:srgbClr val="4F82F0"/>
    <a:srgbClr val="21296B"/>
    <a:srgbClr val="A7D2FF"/>
    <a:srgbClr val="FAD42F"/>
    <a:srgbClr val="F47925"/>
    <a:srgbClr val="FE372B"/>
    <a:srgbClr val="009464"/>
    <a:srgbClr val="FFBA00"/>
    <a:srgbClr val="A9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 autoAdjust="0"/>
    <p:restoredTop sz="88015" autoAdjust="0"/>
  </p:normalViewPr>
  <p:slideViewPr>
    <p:cSldViewPr snapToGrid="0">
      <p:cViewPr varScale="1">
        <p:scale>
          <a:sx n="55" d="100"/>
          <a:sy n="55" d="100"/>
        </p:scale>
        <p:origin x="100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7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3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5288D25-1B3B-BEC3-31C6-0517C57EB3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BF2676-34E5-2E21-A2DE-0A35C9B5CF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8EA6D-9DA0-5A4D-871F-3F8F19134D5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9EB32-826A-4252-5A79-F98057E6C3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787A38-E433-1A2E-C92D-D09B06AF3C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6879-A33A-0748-987F-5DCAAF3DA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22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426E4B-C3B3-F84E-B405-14B088CAACF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2C3AF-6435-DB4B-A591-247076A39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81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4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12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Taryn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2C3AF-6435-DB4B-A591-247076A39B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205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19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436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Lisa 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2C3AF-6435-DB4B-A591-247076A39B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0465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2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50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2C3AF-6435-DB4B-A591-247076A39B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474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2C3AF-6435-DB4B-A591-247076A39B2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G">
    <p:bg>
      <p:bgPr>
        <a:solidFill>
          <a:srgbClr val="0044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2288D-354F-D329-DE79-92C44291F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" y="360000"/>
            <a:ext cx="5400000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8CCEF-5C07-93C5-25AC-FEEDAB7A9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0000" y="6012000"/>
            <a:ext cx="396000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fld id="{4A73F72B-6D57-7943-9AB2-0B64FAA5A8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86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2288D-354F-D329-DE79-92C44291F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" y="360000"/>
            <a:ext cx="5400000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8CCEF-5C07-93C5-25AC-FEEDAB7A9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0000" y="6012000"/>
            <a:ext cx="396000" cy="360000"/>
          </a:xfrm>
          <a:prstGeom prst="rect">
            <a:avLst/>
          </a:prstGeom>
        </p:spPr>
        <p:txBody>
          <a:bodyPr/>
          <a:lstStyle>
            <a:lvl1pPr>
              <a:defRPr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fld id="{4A73F72B-6D57-7943-9AB2-0B64FAA5A8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3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u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7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EB022C-19C0-0500-B9A9-B738E1383744}"/>
              </a:ext>
            </a:extLst>
          </p:cNvPr>
          <p:cNvSpPr txBox="1"/>
          <p:nvPr userDrawn="1"/>
        </p:nvSpPr>
        <p:spPr>
          <a:xfrm>
            <a:off x="7953042" y="6059912"/>
            <a:ext cx="37851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12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4C87311E-8592-7E71-8635-4D5E1CA30C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06966" y="0"/>
            <a:ext cx="6385034" cy="6858000"/>
          </a:xfrm>
          <a:prstGeom prst="rect">
            <a:avLst/>
          </a:prstGeom>
        </p:spPr>
      </p:pic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9BDED767-7FE7-7D45-3AF5-EEE54FF353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40935" y="2"/>
            <a:ext cx="5249318" cy="6857999"/>
          </a:xfrm>
          <a:custGeom>
            <a:avLst/>
            <a:gdLst>
              <a:gd name="connsiteX0" fmla="*/ 0 w 5249318"/>
              <a:gd name="connsiteY0" fmla="*/ 0 h 6857999"/>
              <a:gd name="connsiteX1" fmla="*/ 3852793 w 5249318"/>
              <a:gd name="connsiteY1" fmla="*/ 0 h 6857999"/>
              <a:gd name="connsiteX2" fmla="*/ 5210217 w 5249318"/>
              <a:gd name="connsiteY2" fmla="*/ 2928333 h 6857999"/>
              <a:gd name="connsiteX3" fmla="*/ 5249318 w 5249318"/>
              <a:gd name="connsiteY3" fmla="*/ 2966970 h 6857999"/>
              <a:gd name="connsiteX4" fmla="*/ 5249318 w 5249318"/>
              <a:gd name="connsiteY4" fmla="*/ 6857999 h 6857999"/>
              <a:gd name="connsiteX5" fmla="*/ 4009248 w 5249318"/>
              <a:gd name="connsiteY5" fmla="*/ 6857999 h 6857999"/>
              <a:gd name="connsiteX6" fmla="*/ 3610327 w 5249318"/>
              <a:gd name="connsiteY6" fmla="*/ 6593163 h 6857999"/>
              <a:gd name="connsiteX7" fmla="*/ 2490864 w 5249318"/>
              <a:gd name="connsiteY7" fmla="*/ 5648995 h 6857999"/>
              <a:gd name="connsiteX8" fmla="*/ 662782 w 5249318"/>
              <a:gd name="connsiteY8" fmla="*/ 2935417 h 6857999"/>
              <a:gd name="connsiteX9" fmla="*/ 0 w 5249318"/>
              <a:gd name="connsiteY9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49318" h="6857999">
                <a:moveTo>
                  <a:pt x="0" y="0"/>
                </a:moveTo>
                <a:lnTo>
                  <a:pt x="3852793" y="0"/>
                </a:lnTo>
                <a:cubicBezTo>
                  <a:pt x="3942902" y="1106456"/>
                  <a:pt x="4416938" y="2134512"/>
                  <a:pt x="5210217" y="2928333"/>
                </a:cubicBezTo>
                <a:cubicBezTo>
                  <a:pt x="5223251" y="2941373"/>
                  <a:pt x="5236285" y="2954252"/>
                  <a:pt x="5249318" y="2966970"/>
                </a:cubicBezTo>
                <a:lnTo>
                  <a:pt x="5249318" y="6857999"/>
                </a:lnTo>
                <a:lnTo>
                  <a:pt x="4009248" y="6857999"/>
                </a:lnTo>
                <a:lnTo>
                  <a:pt x="3610327" y="6593163"/>
                </a:lnTo>
                <a:cubicBezTo>
                  <a:pt x="3213052" y="6312670"/>
                  <a:pt x="2839151" y="5997450"/>
                  <a:pt x="2490864" y="5648995"/>
                </a:cubicBezTo>
                <a:cubicBezTo>
                  <a:pt x="1707722" y="4865477"/>
                  <a:pt x="1092730" y="3952526"/>
                  <a:pt x="662782" y="2935417"/>
                </a:cubicBezTo>
                <a:cubicBezTo>
                  <a:pt x="267430" y="2000572"/>
                  <a:pt x="45054" y="1014855"/>
                  <a:pt x="0" y="0"/>
                </a:cubicBez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ext Placeholder 46">
            <a:extLst>
              <a:ext uri="{FF2B5EF4-FFF2-40B4-BE49-F238E27FC236}">
                <a16:creationId xmlns:a16="http://schemas.microsoft.com/office/drawing/2014/main" id="{32575622-C4C0-0FB9-F917-0DA7763858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5984" y="3052217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6" name="Title 21">
            <a:extLst>
              <a:ext uri="{FF2B5EF4-FFF2-40B4-BE49-F238E27FC236}">
                <a16:creationId xmlns:a16="http://schemas.microsoft.com/office/drawing/2014/main" id="{1268BFDE-69AA-818B-FD5D-8A8BD6CD5D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3232" y="3023923"/>
            <a:ext cx="4570364" cy="84023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FAEDE12-E44D-25E8-359B-C606144AB383}"/>
              </a:ext>
            </a:extLst>
          </p:cNvPr>
          <p:cNvSpPr/>
          <p:nvPr userDrawn="1"/>
        </p:nvSpPr>
        <p:spPr>
          <a:xfrm>
            <a:off x="392624" y="3020472"/>
            <a:ext cx="847132" cy="847132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5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Divider 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733D38EF-84B2-1F3C-FFAA-45E511651097}"/>
              </a:ext>
            </a:extLst>
          </p:cNvPr>
          <p:cNvSpPr/>
          <p:nvPr userDrawn="1"/>
        </p:nvSpPr>
        <p:spPr>
          <a:xfrm>
            <a:off x="429438" y="2803613"/>
            <a:ext cx="361432" cy="361432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 Placeholder 46">
            <a:extLst>
              <a:ext uri="{FF2B5EF4-FFF2-40B4-BE49-F238E27FC236}">
                <a16:creationId xmlns:a16="http://schemas.microsoft.com/office/drawing/2014/main" id="{1AEAA076-B5C8-548D-D435-9181E19BDDEE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430154" y="2799364"/>
            <a:ext cx="360000" cy="357901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7F1E3C7-FD4E-63A7-B1E2-B10CE21CB8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2EAFCD0D-8F7A-EC89-20B0-2FC96C5981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438" y="3229963"/>
            <a:ext cx="5320677" cy="701731"/>
          </a:xfrm>
        </p:spPr>
        <p:txBody>
          <a:bodyPr anchor="t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SUBSECTION TITLE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9F981-E2B7-3B67-C783-3FB5AD3570BA}"/>
              </a:ext>
            </a:extLst>
          </p:cNvPr>
          <p:cNvSpPr txBox="1"/>
          <p:nvPr userDrawn="1"/>
        </p:nvSpPr>
        <p:spPr>
          <a:xfrm>
            <a:off x="11353800" y="6059912"/>
            <a:ext cx="384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E99414B-7769-ED44-815D-09C8E46F1F15}" type="slidenum">
              <a:rPr lang="en-US" sz="1200" b="1" smtClean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‹#›</a:t>
            </a:fld>
            <a:endParaRPr lang="en-US" sz="1200" b="1" dirty="0">
              <a:solidFill>
                <a:schemeClr val="bg1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ADBF803-B184-7AFE-13FE-47E7461056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261" y="2785892"/>
            <a:ext cx="4891854" cy="396875"/>
          </a:xfrm>
        </p:spPr>
        <p:txBody>
          <a:bodyPr anchor="b">
            <a:noAutofit/>
          </a:bodyPr>
          <a:lstStyle>
            <a:lvl1pPr>
              <a:defRPr sz="2000" b="1" i="0">
                <a:solidFill>
                  <a:schemeClr val="bg1"/>
                </a:solidFill>
                <a:latin typeface="Antonio" pitchFamily="2" charset="77"/>
              </a:defRPr>
            </a:lvl1pPr>
            <a:lvl2pPr>
              <a:defRPr sz="2000" b="1" i="0">
                <a:solidFill>
                  <a:schemeClr val="bg1"/>
                </a:solidFill>
                <a:latin typeface="Antonio" pitchFamily="2" charset="77"/>
              </a:defRPr>
            </a:lvl2pPr>
            <a:lvl3pPr>
              <a:defRPr sz="2000" b="1" i="0">
                <a:solidFill>
                  <a:schemeClr val="bg1"/>
                </a:solidFill>
                <a:latin typeface="Antonio" pitchFamily="2" charset="77"/>
              </a:defRPr>
            </a:lvl3pPr>
            <a:lvl4pPr>
              <a:defRPr sz="2000" b="1" i="0">
                <a:solidFill>
                  <a:schemeClr val="bg1"/>
                </a:solidFill>
                <a:latin typeface="Antonio" pitchFamily="2" charset="77"/>
              </a:defRPr>
            </a:lvl4pPr>
            <a:lvl5pPr>
              <a:defRPr sz="2000" b="1" i="0">
                <a:solidFill>
                  <a:schemeClr val="bg1"/>
                </a:solidFill>
                <a:latin typeface="Antonio" pitchFamily="2" charset="77"/>
              </a:defRPr>
            </a:lvl5pPr>
          </a:lstStyle>
          <a:p>
            <a:pPr lvl="0"/>
            <a:r>
              <a:rPr lang="en-GB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225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EB022C-19C0-0500-B9A9-B738E1383744}"/>
              </a:ext>
            </a:extLst>
          </p:cNvPr>
          <p:cNvSpPr txBox="1"/>
          <p:nvPr userDrawn="1"/>
        </p:nvSpPr>
        <p:spPr>
          <a:xfrm>
            <a:off x="7953042" y="6059912"/>
            <a:ext cx="37851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12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4C87311E-8592-7E71-8635-4D5E1CA30C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06966" y="0"/>
            <a:ext cx="6385034" cy="6858000"/>
          </a:xfrm>
          <a:prstGeom prst="rect">
            <a:avLst/>
          </a:prstGeom>
        </p:spPr>
      </p:pic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9BDED767-7FE7-7D45-3AF5-EEE54FF353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40935" y="2"/>
            <a:ext cx="5249318" cy="6857999"/>
          </a:xfrm>
          <a:custGeom>
            <a:avLst/>
            <a:gdLst>
              <a:gd name="connsiteX0" fmla="*/ 0 w 5249318"/>
              <a:gd name="connsiteY0" fmla="*/ 0 h 6857999"/>
              <a:gd name="connsiteX1" fmla="*/ 3852793 w 5249318"/>
              <a:gd name="connsiteY1" fmla="*/ 0 h 6857999"/>
              <a:gd name="connsiteX2" fmla="*/ 5210217 w 5249318"/>
              <a:gd name="connsiteY2" fmla="*/ 2928333 h 6857999"/>
              <a:gd name="connsiteX3" fmla="*/ 5249318 w 5249318"/>
              <a:gd name="connsiteY3" fmla="*/ 2966970 h 6857999"/>
              <a:gd name="connsiteX4" fmla="*/ 5249318 w 5249318"/>
              <a:gd name="connsiteY4" fmla="*/ 6857999 h 6857999"/>
              <a:gd name="connsiteX5" fmla="*/ 4009248 w 5249318"/>
              <a:gd name="connsiteY5" fmla="*/ 6857999 h 6857999"/>
              <a:gd name="connsiteX6" fmla="*/ 3610327 w 5249318"/>
              <a:gd name="connsiteY6" fmla="*/ 6593163 h 6857999"/>
              <a:gd name="connsiteX7" fmla="*/ 2490864 w 5249318"/>
              <a:gd name="connsiteY7" fmla="*/ 5648995 h 6857999"/>
              <a:gd name="connsiteX8" fmla="*/ 662782 w 5249318"/>
              <a:gd name="connsiteY8" fmla="*/ 2935417 h 6857999"/>
              <a:gd name="connsiteX9" fmla="*/ 0 w 5249318"/>
              <a:gd name="connsiteY9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49318" h="6857999">
                <a:moveTo>
                  <a:pt x="0" y="0"/>
                </a:moveTo>
                <a:lnTo>
                  <a:pt x="3852793" y="0"/>
                </a:lnTo>
                <a:cubicBezTo>
                  <a:pt x="3942902" y="1106456"/>
                  <a:pt x="4416938" y="2134512"/>
                  <a:pt x="5210217" y="2928333"/>
                </a:cubicBezTo>
                <a:cubicBezTo>
                  <a:pt x="5223251" y="2941373"/>
                  <a:pt x="5236285" y="2954252"/>
                  <a:pt x="5249318" y="2966970"/>
                </a:cubicBezTo>
                <a:lnTo>
                  <a:pt x="5249318" y="6857999"/>
                </a:lnTo>
                <a:lnTo>
                  <a:pt x="4009248" y="6857999"/>
                </a:lnTo>
                <a:lnTo>
                  <a:pt x="3610327" y="6593163"/>
                </a:lnTo>
                <a:cubicBezTo>
                  <a:pt x="3213052" y="6312670"/>
                  <a:pt x="2839151" y="5997450"/>
                  <a:pt x="2490864" y="5648995"/>
                </a:cubicBezTo>
                <a:cubicBezTo>
                  <a:pt x="1707722" y="4865477"/>
                  <a:pt x="1092730" y="3952526"/>
                  <a:pt x="662782" y="2935417"/>
                </a:cubicBezTo>
                <a:cubicBezTo>
                  <a:pt x="267430" y="2000572"/>
                  <a:pt x="45054" y="1014855"/>
                  <a:pt x="0" y="0"/>
                </a:cubicBez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Text Placeholder 46">
            <a:extLst>
              <a:ext uri="{FF2B5EF4-FFF2-40B4-BE49-F238E27FC236}">
                <a16:creationId xmlns:a16="http://schemas.microsoft.com/office/drawing/2014/main" id="{B4A86C37-A49B-A4F0-38A9-0990A69048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5984" y="3052217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6" name="Title 21">
            <a:extLst>
              <a:ext uri="{FF2B5EF4-FFF2-40B4-BE49-F238E27FC236}">
                <a16:creationId xmlns:a16="http://schemas.microsoft.com/office/drawing/2014/main" id="{94FAEA10-D7F2-D635-33AC-6D311B73DF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3232" y="3023923"/>
            <a:ext cx="4570364" cy="84023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CC938B1-EC49-4DC9-7927-1F26EFE2918C}"/>
              </a:ext>
            </a:extLst>
          </p:cNvPr>
          <p:cNvSpPr/>
          <p:nvPr userDrawn="1"/>
        </p:nvSpPr>
        <p:spPr>
          <a:xfrm>
            <a:off x="392624" y="3020472"/>
            <a:ext cx="847132" cy="847132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15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Divider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7F1E3C7-FD4E-63A7-B1E2-B10CE21CB8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2EAFCD0D-8F7A-EC89-20B0-2FC96C5981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438" y="3229963"/>
            <a:ext cx="5320677" cy="701731"/>
          </a:xfrm>
        </p:spPr>
        <p:txBody>
          <a:bodyPr anchor="t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SUBSECTION TITLE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9F981-E2B7-3B67-C783-3FB5AD3570BA}"/>
              </a:ext>
            </a:extLst>
          </p:cNvPr>
          <p:cNvSpPr txBox="1"/>
          <p:nvPr userDrawn="1"/>
        </p:nvSpPr>
        <p:spPr>
          <a:xfrm>
            <a:off x="11353800" y="6059912"/>
            <a:ext cx="384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E99414B-7769-ED44-815D-09C8E46F1F15}" type="slidenum">
              <a:rPr lang="en-US" sz="1200" b="1" smtClean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‹#›</a:t>
            </a:fld>
            <a:endParaRPr lang="en-US" sz="1200" b="1" dirty="0">
              <a:solidFill>
                <a:schemeClr val="bg1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73765C-1AFC-762A-A21E-CBA0B415A912}"/>
              </a:ext>
            </a:extLst>
          </p:cNvPr>
          <p:cNvSpPr/>
          <p:nvPr userDrawn="1"/>
        </p:nvSpPr>
        <p:spPr>
          <a:xfrm>
            <a:off x="429438" y="2803613"/>
            <a:ext cx="361432" cy="361432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 Placeholder 46">
            <a:extLst>
              <a:ext uri="{FF2B5EF4-FFF2-40B4-BE49-F238E27FC236}">
                <a16:creationId xmlns:a16="http://schemas.microsoft.com/office/drawing/2014/main" id="{82839FDC-DE61-39E8-664B-FD01C82DAA4B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430154" y="2799364"/>
            <a:ext cx="360000" cy="357901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FCB57F0-EB1F-08CF-C961-76111240BF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261" y="2785892"/>
            <a:ext cx="4891854" cy="396875"/>
          </a:xfrm>
        </p:spPr>
        <p:txBody>
          <a:bodyPr anchor="b">
            <a:noAutofit/>
          </a:bodyPr>
          <a:lstStyle>
            <a:lvl1pPr>
              <a:defRPr sz="2000" b="1" i="0">
                <a:solidFill>
                  <a:schemeClr val="bg1"/>
                </a:solidFill>
                <a:latin typeface="Antonio" pitchFamily="2" charset="77"/>
              </a:defRPr>
            </a:lvl1pPr>
            <a:lvl2pPr>
              <a:defRPr sz="2000" b="1" i="0">
                <a:solidFill>
                  <a:schemeClr val="bg1"/>
                </a:solidFill>
                <a:latin typeface="Antonio" pitchFamily="2" charset="77"/>
              </a:defRPr>
            </a:lvl2pPr>
            <a:lvl3pPr>
              <a:defRPr sz="2000" b="1" i="0">
                <a:solidFill>
                  <a:schemeClr val="bg1"/>
                </a:solidFill>
                <a:latin typeface="Antonio" pitchFamily="2" charset="77"/>
              </a:defRPr>
            </a:lvl3pPr>
            <a:lvl4pPr>
              <a:defRPr sz="2000" b="1" i="0">
                <a:solidFill>
                  <a:schemeClr val="bg1"/>
                </a:solidFill>
                <a:latin typeface="Antonio" pitchFamily="2" charset="77"/>
              </a:defRPr>
            </a:lvl4pPr>
            <a:lvl5pPr>
              <a:defRPr sz="2000" b="1" i="0">
                <a:solidFill>
                  <a:schemeClr val="bg1"/>
                </a:solidFill>
                <a:latin typeface="Antonio" pitchFamily="2" charset="77"/>
              </a:defRPr>
            </a:lvl5pPr>
          </a:lstStyle>
          <a:p>
            <a:pPr lvl="0"/>
            <a:r>
              <a:rPr lang="en-GB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5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rgbClr val="2129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lue and yellow circles&#10;&#10;Description automatically generated">
            <a:extLst>
              <a:ext uri="{FF2B5EF4-FFF2-40B4-BE49-F238E27FC236}">
                <a16:creationId xmlns:a16="http://schemas.microsoft.com/office/drawing/2014/main" id="{5A1E1206-F12C-E455-4749-FB680F44AC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6" r="23976" b="26395"/>
          <a:stretch/>
        </p:blipFill>
        <p:spPr>
          <a:xfrm>
            <a:off x="3804491" y="0"/>
            <a:ext cx="8387509" cy="6858000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6EE7E0D-4C3D-3C19-C0C6-6252FD84328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4497" y="2462434"/>
            <a:ext cx="2666620" cy="461665"/>
          </a:xfrm>
        </p:spPr>
        <p:txBody>
          <a:bodyPr wrap="square" anchor="b">
            <a:spAutoFit/>
          </a:bodyPr>
          <a:lstStyle>
            <a:lvl1pPr>
              <a:defRPr sz="2400" b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600">
                <a:solidFill>
                  <a:schemeClr val="tx2"/>
                </a:solidFill>
              </a:defRPr>
            </a:lvl3pPr>
            <a:lvl4pPr>
              <a:defRPr sz="3600">
                <a:solidFill>
                  <a:schemeClr val="tx2"/>
                </a:solidFill>
              </a:defRPr>
            </a:lvl4pPr>
            <a:lvl5pPr>
              <a:defRPr sz="36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Small Title</a:t>
            </a:r>
            <a:endParaRPr lang="en-US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5FEE27CE-D3EF-ECB9-BF4F-1BC437835B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4497" y="3001042"/>
            <a:ext cx="2666620" cy="1200329"/>
          </a:xfrm>
        </p:spPr>
        <p:txBody>
          <a:bodyPr wrap="square" anchor="t">
            <a:spAutoFit/>
          </a:bodyPr>
          <a:lstStyle>
            <a:lvl1pPr>
              <a:defRPr sz="1800" b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600">
                <a:solidFill>
                  <a:schemeClr val="tx2"/>
                </a:solidFill>
              </a:defRPr>
            </a:lvl3pPr>
            <a:lvl4pPr>
              <a:defRPr sz="3600">
                <a:solidFill>
                  <a:schemeClr val="tx2"/>
                </a:solidFill>
              </a:defRPr>
            </a:lvl4pPr>
            <a:lvl5pPr>
              <a:defRPr sz="36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odor</a:t>
            </a:r>
            <a:r>
              <a:rPr lang="en-GB" dirty="0"/>
              <a:t>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Ut </a:t>
            </a:r>
            <a:r>
              <a:rPr lang="en-GB" dirty="0" err="1"/>
              <a:t>egestas</a:t>
            </a:r>
            <a:r>
              <a:rPr lang="en-GB" dirty="0"/>
              <a:t> </a:t>
            </a:r>
            <a:r>
              <a:rPr lang="en-GB" dirty="0" err="1"/>
              <a:t>hendrerit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pellentesque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EAED86-66BF-348F-D371-5465526DFE62}"/>
              </a:ext>
            </a:extLst>
          </p:cNvPr>
          <p:cNvSpPr txBox="1"/>
          <p:nvPr userDrawn="1"/>
        </p:nvSpPr>
        <p:spPr>
          <a:xfrm>
            <a:off x="11353800" y="6059912"/>
            <a:ext cx="384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E99414B-7769-ED44-815D-09C8E46F1F15}" type="slidenum">
              <a:rPr lang="en-US" sz="1200" b="1" smtClean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‹#›</a:t>
            </a:fld>
            <a:endParaRPr lang="en-US" sz="1200" b="1" dirty="0">
              <a:solidFill>
                <a:schemeClr val="bg1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  <p:sp>
        <p:nvSpPr>
          <p:cNvPr id="8" name="Media Placeholder 8">
            <a:extLst>
              <a:ext uri="{FF2B5EF4-FFF2-40B4-BE49-F238E27FC236}">
                <a16:creationId xmlns:a16="http://schemas.microsoft.com/office/drawing/2014/main" id="{8F05CF28-7315-59CE-E54E-CD45A21D77E7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4833258" y="1742056"/>
            <a:ext cx="5976600" cy="3373887"/>
          </a:xfrm>
          <a:prstGeom prst="roundRect">
            <a:avLst>
              <a:gd name="adj" fmla="val 2242"/>
            </a:avLst>
          </a:prstGeom>
          <a:solidFill>
            <a:schemeClr val="tx1"/>
          </a:solidFill>
        </p:spPr>
        <p:txBody>
          <a:bodyPr/>
          <a:lstStyle/>
          <a:p>
            <a:r>
              <a:rPr lang="en-US" dirty="0"/>
              <a:t>Click icon to insert video file or click shape and select insert &gt; video &gt; online film if sharing URL</a:t>
            </a:r>
          </a:p>
        </p:txBody>
      </p:sp>
    </p:spTree>
    <p:extLst>
      <p:ext uri="{BB962C8B-B14F-4D97-AF65-F5344CB8AC3E}">
        <p14:creationId xmlns:p14="http://schemas.microsoft.com/office/powerpoint/2010/main" val="2293058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Blue">
    <p:bg>
      <p:bgPr>
        <a:solidFill>
          <a:srgbClr val="2129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DB1370-6267-6205-AAF9-765CFE4F3E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212"/>
          <a:stretch/>
        </p:blipFill>
        <p:spPr>
          <a:xfrm>
            <a:off x="5999967" y="0"/>
            <a:ext cx="6192034" cy="6858000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6EE7E0D-4C3D-3C19-C0C6-6252FD84328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7539" y="2070893"/>
            <a:ext cx="5121275" cy="2513013"/>
          </a:xfrm>
        </p:spPr>
        <p:txBody>
          <a:bodyPr anchor="ctr">
            <a:noAutofit/>
          </a:bodyPr>
          <a:lstStyle>
            <a:lvl1pPr>
              <a:defRPr sz="360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600">
                <a:solidFill>
                  <a:schemeClr val="tx2"/>
                </a:solidFill>
              </a:defRPr>
            </a:lvl3pPr>
            <a:lvl4pPr>
              <a:defRPr sz="3600">
                <a:solidFill>
                  <a:schemeClr val="tx2"/>
                </a:solidFill>
              </a:defRPr>
            </a:lvl4pPr>
            <a:lvl5pPr>
              <a:defRPr sz="36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This is a slide for featuring a piece of content like a statistic, photo or quote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EAED86-66BF-348F-D371-5465526DFE62}"/>
              </a:ext>
            </a:extLst>
          </p:cNvPr>
          <p:cNvSpPr txBox="1"/>
          <p:nvPr userDrawn="1"/>
        </p:nvSpPr>
        <p:spPr>
          <a:xfrm>
            <a:off x="11353800" y="6059912"/>
            <a:ext cx="384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E99414B-7769-ED44-815D-09C8E46F1F15}" type="slidenum">
              <a:rPr lang="en-US" sz="1200" b="1" smtClean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‹#›</a:t>
            </a:fld>
            <a:endParaRPr lang="en-US" sz="1200" b="1" dirty="0">
              <a:solidFill>
                <a:schemeClr val="bg1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9B7B44D-EEBB-2829-C4CB-AF359879CC7B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336000" y="745200"/>
            <a:ext cx="5337511" cy="5338800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457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9A171-8237-3C97-6790-7810985D6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0000" y="6012000"/>
            <a:ext cx="396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0044B5"/>
                </a:solidFill>
              </a:defRPr>
            </a:lvl1pPr>
          </a:lstStyle>
          <a:p>
            <a:fld id="{4A73F72B-6D57-7943-9AB2-0B64FAA5A8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60ABB-6AC3-E9A2-E771-B3C223145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6000" y="360000"/>
            <a:ext cx="54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727343-EDF8-AD40-D15D-8CE3A82CE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801"/>
            <a:ext cx="10515600" cy="795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771C3F-5EDC-AA7F-99C2-599B7DC09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98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672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9" r:id="rId2"/>
    <p:sldLayoutId id="2147483730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F983AB-EABB-2124-2D74-F9AF62521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42" y="882712"/>
            <a:ext cx="11397975" cy="8402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3828-1459-0900-A042-5079938FC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1542" y="1936388"/>
            <a:ext cx="11397975" cy="3619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4">
            <a:extLst>
              <a:ext uri="{FF2B5EF4-FFF2-40B4-BE49-F238E27FC236}">
                <a16:creationId xmlns:a16="http://schemas.microsoft.com/office/drawing/2014/main" id="{2BCA2A6F-04FF-1BDD-EC05-EC7F80945DA9}"/>
              </a:ext>
            </a:extLst>
          </p:cNvPr>
          <p:cNvSpPr txBox="1">
            <a:spLocks/>
          </p:cNvSpPr>
          <p:nvPr userDrawn="1"/>
        </p:nvSpPr>
        <p:spPr>
          <a:xfrm>
            <a:off x="401543" y="406117"/>
            <a:ext cx="5019675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 spc="100" baseline="0">
                <a:solidFill>
                  <a:schemeClr val="bg1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PRESENTATION TITLE OF A FEW WORDS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D7EB0E-EE88-DDB8-324E-45E10891178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53822" y="5841361"/>
            <a:ext cx="1235278" cy="5722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687E53-49FB-7422-FB38-07ECBBC78C24}"/>
              </a:ext>
            </a:extLst>
          </p:cNvPr>
          <p:cNvSpPr txBox="1"/>
          <p:nvPr userDrawn="1"/>
        </p:nvSpPr>
        <p:spPr>
          <a:xfrm>
            <a:off x="11353800" y="6059912"/>
            <a:ext cx="384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E99414B-7769-ED44-815D-09C8E46F1F15}" type="slidenum">
              <a:rPr lang="en-US" sz="1200" b="1" smtClean="0">
                <a:solidFill>
                  <a:schemeClr val="bg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‹#›</a:t>
            </a:fld>
            <a:endParaRPr lang="en-US" sz="1200" b="1" dirty="0">
              <a:solidFill>
                <a:schemeClr val="bg1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9282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713" r:id="rId5"/>
    <p:sldLayoutId id="2147483689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bg1"/>
          </a:solidFill>
          <a:latin typeface="Antonio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Palanquin" panose="020B0004020203020204" pitchFamily="34" charset="77"/>
          <a:ea typeface="+mn-ea"/>
          <a:cs typeface="Palanquin" panose="020B0004020203020204" pitchFamily="34" charset="77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Palanquin" panose="020B0004020203020204" pitchFamily="34" charset="77"/>
          <a:ea typeface="+mn-ea"/>
          <a:cs typeface="Palanquin" panose="020B0004020203020204" pitchFamily="34" charset="77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Palanquin" panose="020B0004020203020204" pitchFamily="34" charset="77"/>
          <a:ea typeface="+mn-ea"/>
          <a:cs typeface="Palanquin" panose="020B0004020203020204" pitchFamily="34" charset="77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Palanquin" panose="020B0004020203020204" pitchFamily="34" charset="77"/>
          <a:ea typeface="+mn-ea"/>
          <a:cs typeface="Palanquin" panose="020B0004020203020204" pitchFamily="34" charset="77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Palanquin" panose="020B0004020203020204" pitchFamily="34" charset="77"/>
          <a:ea typeface="+mn-ea"/>
          <a:cs typeface="Palanquin" panose="020B0004020203020204" pitchFamily="34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2A2F4A5-66B3-66B6-2798-DC916ECD3C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09941" y="996636"/>
            <a:ext cx="2050642" cy="69414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578A3F5-730E-775E-B257-42FF0D4760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96" y="0"/>
            <a:ext cx="6308404" cy="6858000"/>
          </a:xfrm>
          <a:prstGeom prst="rect">
            <a:avLst/>
          </a:prstGeom>
        </p:spPr>
      </p:pic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6E306C4C-3E7C-A084-BE07-E8CFA5F65136}"/>
              </a:ext>
            </a:extLst>
          </p:cNvPr>
          <p:cNvSpPr txBox="1">
            <a:spLocks/>
          </p:cNvSpPr>
          <p:nvPr/>
        </p:nvSpPr>
        <p:spPr>
          <a:xfrm>
            <a:off x="756851" y="4340313"/>
            <a:ext cx="4407464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100000"/>
              </a:lnSpc>
              <a:buNone/>
              <a:defRPr sz="2400" b="1" kern="1200">
                <a:solidFill>
                  <a:schemeClr val="accent3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1pPr>
            <a:lvl2pPr marL="457200" indent="0" algn="l" defTabSz="914400" rtl="0" eaLnBrk="1" latinLnBrk="0" hangingPunct="1">
              <a:buNone/>
              <a:defRPr sz="2400" kern="1200">
                <a:solidFill>
                  <a:schemeClr val="accent3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2pPr>
            <a:lvl3pPr marL="914400" indent="0" algn="l" defTabSz="914400" rtl="0" eaLnBrk="1" latinLnBrk="0" hangingPunct="1">
              <a:buNone/>
              <a:defRPr sz="2400" kern="1200">
                <a:solidFill>
                  <a:schemeClr val="accent3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3pPr>
            <a:lvl4pPr marL="1371600" indent="0" algn="l" defTabSz="914400" rtl="0" eaLnBrk="1" latinLnBrk="0" hangingPunct="1">
              <a:buNone/>
              <a:defRPr sz="2400" kern="1200">
                <a:solidFill>
                  <a:schemeClr val="accent3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4pPr>
            <a:lvl5pPr marL="1828800" indent="0" algn="l" defTabSz="914400" rtl="0" eaLnBrk="1" latinLnBrk="0" hangingPunct="1">
              <a:buNone/>
              <a:defRPr sz="2400" kern="1200">
                <a:solidFill>
                  <a:schemeClr val="accent3"/>
                </a:solidFill>
                <a:latin typeface="Palanquin" panose="020B0004020203020204" pitchFamily="34" charset="77"/>
                <a:ea typeface="+mn-ea"/>
                <a:cs typeface="Palanquin" panose="020B0004020203020204" pitchFamily="34" charset="77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Sioux Empire United Way</a:t>
            </a:r>
          </a:p>
        </p:txBody>
      </p:sp>
      <p:sp>
        <p:nvSpPr>
          <p:cNvPr id="17" name="Title 11">
            <a:extLst>
              <a:ext uri="{FF2B5EF4-FFF2-40B4-BE49-F238E27FC236}">
                <a16:creationId xmlns:a16="http://schemas.microsoft.com/office/drawing/2014/main" id="{DE00EB78-1F7C-A707-B9E6-D2FC380605C7}"/>
              </a:ext>
            </a:extLst>
          </p:cNvPr>
          <p:cNvSpPr txBox="1">
            <a:spLocks/>
          </p:cNvSpPr>
          <p:nvPr/>
        </p:nvSpPr>
        <p:spPr>
          <a:xfrm>
            <a:off x="756851" y="2634936"/>
            <a:ext cx="4134332" cy="158812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ntonio" pitchFamily="2" charset="77"/>
              </a:rPr>
              <a:t>2027 Annual Campaign</a:t>
            </a:r>
            <a:endParaRPr lang="en-US" b="1" dirty="0">
              <a:latin typeface="Antonio" pitchFamily="2" charset="77"/>
            </a:endParaRP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81436C1A-E354-568F-1086-11D144C55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E00E8AF-D468-FB48-11C1-7E72D46F5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75" y="5842559"/>
            <a:ext cx="1227805" cy="5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05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6FD49C6-6308-0DC1-ACED-45FCD0D4D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6A2F89-B65E-652D-90C6-780FB2936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F72B-6D57-7943-9AB2-0B64FAA5A8E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792B3A-1C3C-EE31-050C-4ADF11F67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138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18A037-8CB1-32A4-A463-E7F41EB18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3823" y="1189085"/>
            <a:ext cx="11334158" cy="360000"/>
          </a:xfrm>
        </p:spPr>
        <p:txBody>
          <a:bodyPr/>
          <a:lstStyle/>
          <a:p>
            <a:pPr algn="ctr"/>
            <a:r>
              <a:rPr lang="en-US" sz="4400" dirty="0">
                <a:latin typeface="Antonio" pitchFamily="2" charset="0"/>
              </a:rPr>
              <a:t>2027 CAMPAIGN GOAL: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5A463309-2086-2C7F-4E4B-954101A87A0C}"/>
              </a:ext>
            </a:extLst>
          </p:cNvPr>
          <p:cNvSpPr txBox="1">
            <a:spLocks/>
          </p:cNvSpPr>
          <p:nvPr/>
        </p:nvSpPr>
        <p:spPr>
          <a:xfrm>
            <a:off x="2349282" y="3220571"/>
            <a:ext cx="8843958" cy="70173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800" b="1" dirty="0">
                <a:solidFill>
                  <a:srgbClr val="FFC000"/>
                </a:solidFill>
                <a:latin typeface="Antonio" pitchFamily="2" charset="77"/>
                <a:cs typeface="Palanquin" panose="020B0004020203020204" pitchFamily="34" charset="77"/>
              </a:rPr>
              <a:t>$9,408,010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AE4C5E-7123-6594-19F0-4BC84E87D7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3823" y="5771073"/>
            <a:ext cx="1617573" cy="55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02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C89CF-A838-9C35-967F-CFE7C23EF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EB28815-E5DB-1398-A499-A22E4B426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4554EB-0899-76B8-37A1-096A5C18F73E}"/>
              </a:ext>
            </a:extLst>
          </p:cNvPr>
          <p:cNvSpPr txBox="1"/>
          <p:nvPr/>
        </p:nvSpPr>
        <p:spPr>
          <a:xfrm>
            <a:off x="396000" y="2551837"/>
            <a:ext cx="5306981" cy="3046988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406400" indent="-254000" algn="l"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chemeClr val="accent1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Heart Club </a:t>
            </a:r>
            <a:r>
              <a:rPr lang="en-US" b="0" i="0" u="none" strike="noStrike" dirty="0">
                <a:solidFill>
                  <a:schemeClr val="accent1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is the leadership giving program of Siou</a:t>
            </a:r>
            <a:r>
              <a:rPr lang="en-US" dirty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x Empire United Way</a:t>
            </a:r>
          </a:p>
          <a:p>
            <a:pPr marL="406400" indent="-254000" algn="l"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b="0" i="0" u="none" strike="noStrike" dirty="0">
              <a:solidFill>
                <a:schemeClr val="accent1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406400" indent="-254000" algn="l" rtl="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Any individual who gives </a:t>
            </a:r>
            <a:r>
              <a:rPr lang="en-US" b="1" dirty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$500 or more (about $10/week) </a:t>
            </a:r>
            <a:r>
              <a:rPr lang="en-US" dirty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is considered a Heart Club member.</a:t>
            </a:r>
          </a:p>
          <a:p>
            <a:pPr marL="152400" algn="l" rtl="0" fontAlgn="base">
              <a:spcBef>
                <a:spcPts val="600"/>
              </a:spcBef>
            </a:pPr>
            <a:endParaRPr lang="en-US" b="0" i="0" u="none" strike="noStrike" dirty="0">
              <a:solidFill>
                <a:schemeClr val="tx2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endParaRPr lang="en-US" dirty="0">
              <a:solidFill>
                <a:schemeClr val="tx2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endParaRPr lang="en-US" b="0" i="0" u="none" strike="noStrike" dirty="0">
              <a:solidFill>
                <a:schemeClr val="tx2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endParaRPr lang="en-US" dirty="0">
              <a:solidFill>
                <a:schemeClr val="tx2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914DD0-6CD9-EF93-9E14-1CD22F708E64}"/>
              </a:ext>
            </a:extLst>
          </p:cNvPr>
          <p:cNvSpPr txBox="1"/>
          <p:nvPr/>
        </p:nvSpPr>
        <p:spPr>
          <a:xfrm>
            <a:off x="1541480" y="1392082"/>
            <a:ext cx="28535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4400" b="1" i="0" u="none" strike="noStrike" dirty="0">
                <a:solidFill>
                  <a:srgbClr val="0044B5"/>
                </a:solidFill>
                <a:effectLst/>
                <a:latin typeface="Antonio" pitchFamily="2" charset="77"/>
              </a:rPr>
              <a:t>HEART CLUB</a:t>
            </a:r>
            <a:endParaRPr lang="en-US" sz="44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6BC2AC-3327-921F-4D37-E0DE069F32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D3A34A-71E6-D497-9596-D3D0A05C10C2}"/>
              </a:ext>
            </a:extLst>
          </p:cNvPr>
          <p:cNvSpPr txBox="1"/>
          <p:nvPr/>
        </p:nvSpPr>
        <p:spPr>
          <a:xfrm>
            <a:off x="7105040" y="1392081"/>
            <a:ext cx="3088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4400" b="1" i="0" u="none" strike="noStrike" dirty="0">
                <a:solidFill>
                  <a:srgbClr val="0044B5"/>
                </a:solidFill>
                <a:effectLst/>
                <a:latin typeface="Antonio" pitchFamily="2" charset="77"/>
              </a:rPr>
              <a:t>RISING HEART</a:t>
            </a:r>
            <a:endParaRPr lang="en-US" sz="44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5BCBB5-F783-4425-E719-DA392DC2823F}"/>
              </a:ext>
            </a:extLst>
          </p:cNvPr>
          <p:cNvSpPr txBox="1"/>
          <p:nvPr/>
        </p:nvSpPr>
        <p:spPr>
          <a:xfrm>
            <a:off x="5562599" y="2551837"/>
            <a:ext cx="6173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Rising Heart </a:t>
            </a:r>
            <a:r>
              <a:rPr lang="en-US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is Sioux Empire United Way’s introductory level to Heart Club.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en-US" dirty="0">
              <a:solidFill>
                <a:srgbClr val="0044B5"/>
              </a:solidFill>
              <a:latin typeface="Palanquin" panose="020B0004020203020204" pitchFamily="34" charset="0"/>
              <a:cs typeface="Palanquin" panose="020B0004020203020204" pitchFamily="34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Givers make a minimum pledge of </a:t>
            </a:r>
            <a:r>
              <a:rPr lang="en-US" b="1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$250 (or $5/week)</a:t>
            </a:r>
            <a:r>
              <a:rPr lang="en-US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 with a plan to increase their pledge over six years to </a:t>
            </a:r>
            <a:r>
              <a:rPr lang="en-US" b="1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0"/>
                <a:cs typeface="Palanquin" panose="020B0004020203020204" pitchFamily="34" charset="0"/>
              </a:rPr>
              <a:t>$500 (or $10/week)</a:t>
            </a:r>
            <a:endParaRPr lang="en-US" b="1" i="0" u="none" strike="noStrike" dirty="0">
              <a:solidFill>
                <a:srgbClr val="000000"/>
              </a:solidFill>
              <a:effectLst/>
              <a:latin typeface="Palanquin" panose="020B0004020203020204" pitchFamily="34" charset="0"/>
              <a:cs typeface="Palanquin" panose="020B0004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472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C0B66-EBC5-4594-64C5-85E362BE7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D8812D-A483-0245-325F-4D129B67B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CD25C3-9CA0-3540-1AA1-B05B3D3AA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F72B-6D57-7943-9AB2-0B64FAA5A8E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084266-CCE6-A637-8B32-21EF161FA9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A97008-0069-74D1-73E6-B5B153BCF0FF}"/>
              </a:ext>
            </a:extLst>
          </p:cNvPr>
          <p:cNvSpPr/>
          <p:nvPr/>
        </p:nvSpPr>
        <p:spPr>
          <a:xfrm>
            <a:off x="97735" y="1122460"/>
            <a:ext cx="3657386" cy="134725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6BE1C4-A8CD-8716-4899-24A18FAEB2E3}"/>
              </a:ext>
            </a:extLst>
          </p:cNvPr>
          <p:cNvSpPr txBox="1"/>
          <p:nvPr/>
        </p:nvSpPr>
        <p:spPr>
          <a:xfrm>
            <a:off x="6628034" y="2232404"/>
            <a:ext cx="1197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CEO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1F3BFF2-E099-B675-35A8-764D30CCD499}"/>
              </a:ext>
            </a:extLst>
          </p:cNvPr>
          <p:cNvSpPr/>
          <p:nvPr/>
        </p:nvSpPr>
        <p:spPr>
          <a:xfrm>
            <a:off x="97735" y="2648315"/>
            <a:ext cx="3657386" cy="134725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760982-BD6E-45DD-96D4-DA713A4A6EE7}"/>
              </a:ext>
            </a:extLst>
          </p:cNvPr>
          <p:cNvSpPr/>
          <p:nvPr/>
        </p:nvSpPr>
        <p:spPr>
          <a:xfrm>
            <a:off x="97735" y="4174170"/>
            <a:ext cx="3657386" cy="134725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191174-2884-7081-85E2-B7DE715F6F2F}"/>
              </a:ext>
            </a:extLst>
          </p:cNvPr>
          <p:cNvSpPr txBox="1"/>
          <p:nvPr/>
        </p:nvSpPr>
        <p:spPr>
          <a:xfrm>
            <a:off x="863600" y="1472919"/>
            <a:ext cx="3467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ntonio" pitchFamily="2" charset="0"/>
              </a:rPr>
              <a:t>HEART CLUB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5833F8-978E-284B-B358-77709E6AE290}"/>
              </a:ext>
            </a:extLst>
          </p:cNvPr>
          <p:cNvSpPr txBox="1"/>
          <p:nvPr/>
        </p:nvSpPr>
        <p:spPr>
          <a:xfrm>
            <a:off x="396000" y="299877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ntonio" pitchFamily="2" charset="0"/>
              </a:rPr>
              <a:t>HEART OF A LEADER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C4C055-A5E8-849F-838F-8D29286272D3}"/>
              </a:ext>
            </a:extLst>
          </p:cNvPr>
          <p:cNvSpPr txBox="1"/>
          <p:nvPr/>
        </p:nvSpPr>
        <p:spPr>
          <a:xfrm>
            <a:off x="-160243" y="4247630"/>
            <a:ext cx="41733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ntonio" pitchFamily="2" charset="0"/>
              </a:rPr>
              <a:t>ALEXIS DE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Antonio" pitchFamily="2" charset="0"/>
              </a:rPr>
              <a:t>TOCQUEVILLE SOCIETY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894098-E2CD-5134-9104-435C92EE8D1A}"/>
              </a:ext>
            </a:extLst>
          </p:cNvPr>
          <p:cNvSpPr txBox="1"/>
          <p:nvPr/>
        </p:nvSpPr>
        <p:spPr>
          <a:xfrm>
            <a:off x="3850264" y="1195919"/>
            <a:ext cx="4356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Rising Heart ($250-$499)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Golden Heart ($500-$749)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Golden Heart Plus ($750-$999)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Grand Heart ($1,000-$1,499)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Grand Heart Plus ($1,500-$1,999)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A6C426-ECED-491C-2472-94FDBBE5E143}"/>
              </a:ext>
            </a:extLst>
          </p:cNvPr>
          <p:cNvSpPr txBox="1"/>
          <p:nvPr/>
        </p:nvSpPr>
        <p:spPr>
          <a:xfrm>
            <a:off x="3850264" y="2860274"/>
            <a:ext cx="3109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Bronze ($2,000-$3,499)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Silver ($3,500-$4,999)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Gold ($5,000-$9,999)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7EA5F5D-2378-0FFA-5D89-EBD5E611E4A4}"/>
              </a:ext>
            </a:extLst>
          </p:cNvPr>
          <p:cNvSpPr txBox="1"/>
          <p:nvPr/>
        </p:nvSpPr>
        <p:spPr>
          <a:xfrm>
            <a:off x="3850264" y="4136413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Membres</a:t>
            </a: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 de la Société ($10,000-$24,999)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Ordre de Liberté ($25,000-$49,999)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Ordre </a:t>
            </a:r>
            <a:r>
              <a:rPr lang="en-US" dirty="0" err="1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d’Egalite</a:t>
            </a: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 ($50,000-$74,999)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Ordre de </a:t>
            </a:r>
            <a:r>
              <a:rPr lang="en-US" dirty="0" err="1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Fraternite</a:t>
            </a: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 ($75,000-$99,000)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Palanquin" panose="020B0004020203020204" pitchFamily="34" charset="0"/>
                <a:cs typeface="Palanquin" panose="020B0004020203020204" pitchFamily="34" charset="0"/>
              </a:rPr>
              <a:t>La Societe Nationale ($100,000-$249,000)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E39B0C-2ED1-9ECB-4F8A-4E612934E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6881" y="0"/>
            <a:ext cx="45841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150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80B105-08EA-E3FD-F6E2-FF3F91C9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034FD8A-7B94-D8A2-B7EB-AE1B6B1645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09941" y="996636"/>
            <a:ext cx="2050642" cy="69414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CEFA4FA3-1252-4F53-CA1A-CAF237570C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96" y="0"/>
            <a:ext cx="6308404" cy="6858000"/>
          </a:xfrm>
          <a:prstGeom prst="rect">
            <a:avLst/>
          </a:prstGeom>
        </p:spPr>
      </p:pic>
      <p:sp>
        <p:nvSpPr>
          <p:cNvPr id="17" name="Title 11">
            <a:extLst>
              <a:ext uri="{FF2B5EF4-FFF2-40B4-BE49-F238E27FC236}">
                <a16:creationId xmlns:a16="http://schemas.microsoft.com/office/drawing/2014/main" id="{3CEF5FA0-7AC0-8446-FE9A-5F06BD7FB460}"/>
              </a:ext>
            </a:extLst>
          </p:cNvPr>
          <p:cNvSpPr txBox="1">
            <a:spLocks/>
          </p:cNvSpPr>
          <p:nvPr/>
        </p:nvSpPr>
        <p:spPr>
          <a:xfrm>
            <a:off x="909941" y="2677138"/>
            <a:ext cx="6308403" cy="108952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77"/>
                <a:ea typeface="+mj-ea"/>
                <a:cs typeface="+mj-cs"/>
              </a:rPr>
              <a:t>THANK YOU!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ntonio" pitchFamily="2" charset="77"/>
              <a:ea typeface="+mj-ea"/>
              <a:cs typeface="+mj-cs"/>
            </a:endParaRP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D844EBA1-961B-784B-6191-222636118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PRESENTATION TITLE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9693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18A037-8CB1-32A4-A463-E7F41EB18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5A463309-2086-2C7F-4E4B-954101A87A0C}"/>
              </a:ext>
            </a:extLst>
          </p:cNvPr>
          <p:cNvSpPr txBox="1">
            <a:spLocks/>
          </p:cNvSpPr>
          <p:nvPr/>
        </p:nvSpPr>
        <p:spPr>
          <a:xfrm>
            <a:off x="453823" y="2264209"/>
            <a:ext cx="4677445" cy="271528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chemeClr val="bg1"/>
                </a:solidFill>
                <a:latin typeface="Antonio" pitchFamily="2" charset="77"/>
                <a:cs typeface="Palanquin" panose="020B0004020203020204" pitchFamily="34" charset="77"/>
              </a:rPr>
              <a:t>ABOUT </a:t>
            </a:r>
          </a:p>
          <a:p>
            <a:r>
              <a:rPr lang="en-US" sz="5400" b="1" dirty="0">
                <a:solidFill>
                  <a:schemeClr val="bg1"/>
                </a:solidFill>
                <a:latin typeface="Antonio" pitchFamily="2" charset="77"/>
                <a:cs typeface="Palanquin" panose="020B0004020203020204" pitchFamily="34" charset="77"/>
              </a:rPr>
              <a:t>SIOUX EMPIRE UNITED WAY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BBCDEA8-6522-C92D-AB9F-52C57344CD99}"/>
              </a:ext>
            </a:extLst>
          </p:cNvPr>
          <p:cNvSpPr txBox="1">
            <a:spLocks/>
          </p:cNvSpPr>
          <p:nvPr/>
        </p:nvSpPr>
        <p:spPr>
          <a:xfrm>
            <a:off x="858261" y="2785892"/>
            <a:ext cx="4891854" cy="39687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>
              <a:solidFill>
                <a:schemeClr val="bg1"/>
              </a:solidFill>
              <a:latin typeface="Antonio" pitchFamily="2" charset="77"/>
              <a:cs typeface="Palanquin" panose="020B0004020203020204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AE4C5E-7123-6594-19F0-4BC84E87D7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3823" y="5771073"/>
            <a:ext cx="1617573" cy="5577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A1E160-735F-1882-456E-259C823DCE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295"/>
          <a:stretch>
            <a:fillRect/>
          </a:stretch>
        </p:blipFill>
        <p:spPr>
          <a:xfrm>
            <a:off x="4609886" y="0"/>
            <a:ext cx="75821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87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0B18E6-48D4-8577-00E2-1C89DA37C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SEUW 2027 Annual Campaign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3FF19-CF43-EFDA-2529-44B637D3633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599" y="1461976"/>
            <a:ext cx="5069305" cy="5069305"/>
          </a:xfrm>
          <a:custGeom>
            <a:avLst/>
            <a:gdLst>
              <a:gd name="connsiteX0" fmla="*/ 2313635 w 4627270"/>
              <a:gd name="connsiteY0" fmla="*/ 0 h 4627270"/>
              <a:gd name="connsiteX1" fmla="*/ 4627270 w 4627270"/>
              <a:gd name="connsiteY1" fmla="*/ 2313635 h 4627270"/>
              <a:gd name="connsiteX2" fmla="*/ 2313635 w 4627270"/>
              <a:gd name="connsiteY2" fmla="*/ 4627270 h 4627270"/>
              <a:gd name="connsiteX3" fmla="*/ 0 w 4627270"/>
              <a:gd name="connsiteY3" fmla="*/ 2313635 h 4627270"/>
              <a:gd name="connsiteX4" fmla="*/ 2313635 w 4627270"/>
              <a:gd name="connsiteY4" fmla="*/ 0 h 4627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27270" h="4627270">
                <a:moveTo>
                  <a:pt x="2313635" y="0"/>
                </a:moveTo>
                <a:cubicBezTo>
                  <a:pt x="3591420" y="0"/>
                  <a:pt x="4627270" y="1035850"/>
                  <a:pt x="4627270" y="2313635"/>
                </a:cubicBezTo>
                <a:cubicBezTo>
                  <a:pt x="4627270" y="3591420"/>
                  <a:pt x="3591420" y="4627270"/>
                  <a:pt x="2313635" y="4627270"/>
                </a:cubicBezTo>
                <a:cubicBezTo>
                  <a:pt x="1035850" y="4627270"/>
                  <a:pt x="0" y="3591420"/>
                  <a:pt x="0" y="2313635"/>
                </a:cubicBezTo>
                <a:cubicBezTo>
                  <a:pt x="0" y="1035850"/>
                  <a:pt x="1035850" y="0"/>
                  <a:pt x="2313635" y="0"/>
                </a:cubicBezTo>
                <a:close/>
              </a:path>
            </a:pathLst>
          </a:cu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6A5A33E-93BA-7C92-A66D-CF223B69DD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502" b="3795"/>
          <a:stretch/>
        </p:blipFill>
        <p:spPr>
          <a:xfrm>
            <a:off x="4992838" y="1239078"/>
            <a:ext cx="7199162" cy="56189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0CCEA9-82D7-921D-C2EA-6AE9EB226632}"/>
              </a:ext>
            </a:extLst>
          </p:cNvPr>
          <p:cNvSpPr txBox="1"/>
          <p:nvPr/>
        </p:nvSpPr>
        <p:spPr>
          <a:xfrm>
            <a:off x="500642" y="1555297"/>
            <a:ext cx="5185455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Funds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77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 programs at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42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 nonprofit partners </a:t>
            </a:r>
          </a:p>
          <a:p>
            <a:pPr marL="1524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33+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communities are served in our 4-county service area</a:t>
            </a: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Sioux Empire United Way impacts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1 in 3 individuals in the Sioux Empire</a:t>
            </a:r>
          </a:p>
          <a:p>
            <a:pPr marL="1524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Operates with just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9 paid staff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and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hundreds of volunteers</a:t>
            </a: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Funds stay local</a:t>
            </a:r>
          </a:p>
          <a:p>
            <a:pPr marL="1524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A3527B-1F94-26ED-DA3E-11C979CAB99B}"/>
              </a:ext>
            </a:extLst>
          </p:cNvPr>
          <p:cNvSpPr txBox="1"/>
          <p:nvPr/>
        </p:nvSpPr>
        <p:spPr>
          <a:xfrm>
            <a:off x="500642" y="720000"/>
            <a:ext cx="43535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Antonio" pitchFamily="2" charset="77"/>
                <a:ea typeface="+mn-ea"/>
                <a:cs typeface="+mn-cs"/>
              </a:rPr>
              <a:t>SEUW INTRODUCTION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87CB20-2D9E-A52E-D9D4-8EAED66B11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2F3705-68EC-C947-B5AA-FA44A370804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01" t="5230" r="7700" b="6261"/>
          <a:stretch>
            <a:fillRect/>
          </a:stretch>
        </p:blipFill>
        <p:spPr>
          <a:xfrm>
            <a:off x="7718638" y="1898113"/>
            <a:ext cx="3805226" cy="392999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69796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A652816-70AD-3327-5055-018109626A9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852160" y="0"/>
            <a:ext cx="6339840" cy="6858000"/>
            <a:chOff x="5852160" y="0"/>
            <a:chExt cx="6339840" cy="6858000"/>
          </a:xfrm>
          <a:solidFill>
            <a:schemeClr val="accent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65A1F9E-B953-2C4D-1168-34E1E6B4FE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96000" y="0"/>
              <a:ext cx="609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E8B1288-9A33-BB80-3C50-EE4FD76380E1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974080" y="0"/>
              <a:ext cx="0" cy="6858000"/>
            </a:xfrm>
            <a:prstGeom prst="line">
              <a:avLst/>
            </a:prstGeom>
            <a:grpFill/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9981976-34A1-425B-B4DB-18002A98A3A0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5852160" y="0"/>
              <a:ext cx="0" cy="6858000"/>
            </a:xfrm>
            <a:prstGeom prst="line">
              <a:avLst/>
            </a:prstGeom>
            <a:grpFill/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A08AAF-CCC6-F304-4DA0-3CEAE1F8F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937426-4CC1-79AA-137E-F8EB6F24D59E}"/>
              </a:ext>
            </a:extLst>
          </p:cNvPr>
          <p:cNvSpPr txBox="1"/>
          <p:nvPr/>
        </p:nvSpPr>
        <p:spPr>
          <a:xfrm>
            <a:off x="489019" y="2787604"/>
            <a:ext cx="381004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algn="l" rtl="0" fontAlgn="base">
              <a:spcBef>
                <a:spcPts val="600"/>
              </a:spcBef>
            </a:pPr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Investing in </a:t>
            </a:r>
            <a:r>
              <a:rPr lang="en-US" b="1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children</a:t>
            </a:r>
          </a:p>
          <a:p>
            <a:pPr marL="152400" algn="l" rtl="0" fontAlgn="base">
              <a:spcBef>
                <a:spcPts val="600"/>
              </a:spcBef>
            </a:pPr>
            <a:endParaRPr lang="en-US" b="1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Reaching</a:t>
            </a:r>
            <a:r>
              <a:rPr lang="en-US" b="1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 vulnerable adults</a:t>
            </a:r>
            <a:endParaRPr lang="en-US" b="0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endParaRPr lang="en-US" b="1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Helping</a:t>
            </a:r>
            <a:r>
              <a:rPr lang="en-US" b="1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 people in crisis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04AB28-51CB-F240-D087-CC807AA6998F}"/>
              </a:ext>
            </a:extLst>
          </p:cNvPr>
          <p:cNvSpPr txBox="1"/>
          <p:nvPr/>
        </p:nvSpPr>
        <p:spPr>
          <a:xfrm>
            <a:off x="489019" y="1117918"/>
            <a:ext cx="52412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4400" b="1" i="0" u="none" strike="noStrike" dirty="0">
                <a:solidFill>
                  <a:srgbClr val="0044B5"/>
                </a:solidFill>
                <a:effectLst/>
                <a:latin typeface="Antonio" pitchFamily="2" charset="77"/>
              </a:rPr>
              <a:t>WHO WE’RE FIGHTING FOR</a:t>
            </a:r>
            <a:endParaRPr lang="en-US" sz="44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E2A78D9-787B-23FD-ECD8-EB63365EE1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6000" y="5834145"/>
            <a:ext cx="1639785" cy="55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34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39553-1769-9CA7-0C4F-B9B536E55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7BC95D-1B5D-08EF-57CE-D9EAAB155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F07A7AEA-C6FB-F547-EF03-3299B12474D0}"/>
              </a:ext>
            </a:extLst>
          </p:cNvPr>
          <p:cNvSpPr txBox="1">
            <a:spLocks/>
          </p:cNvSpPr>
          <p:nvPr/>
        </p:nvSpPr>
        <p:spPr>
          <a:xfrm>
            <a:off x="419745" y="2894671"/>
            <a:ext cx="5320677" cy="7017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chemeClr val="bg1"/>
                </a:solidFill>
                <a:latin typeface="Antonio" pitchFamily="2" charset="77"/>
                <a:cs typeface="Palanquin" panose="020B0004020203020204" pitchFamily="34" charset="77"/>
              </a:rPr>
              <a:t>COMMUNITY</a:t>
            </a:r>
          </a:p>
          <a:p>
            <a:r>
              <a:rPr lang="en-US" sz="5400" b="1" dirty="0">
                <a:solidFill>
                  <a:schemeClr val="bg1"/>
                </a:solidFill>
                <a:latin typeface="Antonio" pitchFamily="2" charset="77"/>
                <a:cs typeface="Palanquin" panose="020B0004020203020204" pitchFamily="34" charset="77"/>
              </a:rPr>
              <a:t> IMPACT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09DC1D8-DE63-DB5A-9C4F-EBF7EE986FC8}"/>
              </a:ext>
            </a:extLst>
          </p:cNvPr>
          <p:cNvSpPr txBox="1">
            <a:spLocks/>
          </p:cNvSpPr>
          <p:nvPr/>
        </p:nvSpPr>
        <p:spPr>
          <a:xfrm>
            <a:off x="858261" y="2785892"/>
            <a:ext cx="4891854" cy="39687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>
              <a:solidFill>
                <a:schemeClr val="bg1"/>
              </a:solidFill>
              <a:latin typeface="Antonio" pitchFamily="2" charset="77"/>
              <a:cs typeface="Palanquin" panose="020B0004020203020204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17AD14-7FE7-DE71-EC8A-35C8ABEA7F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3823" y="5771073"/>
            <a:ext cx="1617573" cy="5577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7D2269-4CC1-A4C5-FD34-2DF9F0C2DE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196" r="13832"/>
          <a:stretch>
            <a:fillRect/>
          </a:stretch>
        </p:blipFill>
        <p:spPr>
          <a:xfrm>
            <a:off x="4671392" y="0"/>
            <a:ext cx="7921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2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238C8C-4D0C-B9C8-93E3-0FA3994CF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SEUW 2027 Annual Campaign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4542A6-31F5-3541-1C79-EA34BE2D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3F72B-6D57-7943-9AB2-0B64FAA5A8E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4D2F326-A44F-C7BC-692A-285CCAAE9D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1639" y="-7017"/>
            <a:ext cx="4590361" cy="68741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749F85-3A95-EAF4-45A7-CFAFC9F76A1A}"/>
              </a:ext>
            </a:extLst>
          </p:cNvPr>
          <p:cNvSpPr txBox="1"/>
          <p:nvPr/>
        </p:nvSpPr>
        <p:spPr>
          <a:xfrm>
            <a:off x="521807" y="1913044"/>
            <a:ext cx="6340988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Approximately 60 volunteers spend 1,000+ hours reviewing applications</a:t>
            </a:r>
          </a:p>
          <a:p>
            <a:pPr marL="1524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  <a:p>
            <a:pPr marL="406400" marR="0" lvl="0" indent="-25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42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 nonprofit organizations, supporting 77 programs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B7BE94-EDA1-055D-B6DA-F24B076E6DAA}"/>
              </a:ext>
            </a:extLst>
          </p:cNvPr>
          <p:cNvSpPr txBox="1"/>
          <p:nvPr/>
        </p:nvSpPr>
        <p:spPr>
          <a:xfrm>
            <a:off x="489019" y="1117918"/>
            <a:ext cx="58427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Antonio" pitchFamily="2" charset="77"/>
                <a:ea typeface="+mn-ea"/>
                <a:cs typeface="+mn-cs"/>
              </a:rPr>
              <a:t>2027 FUNDING DECISIONS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675613-BE09-9EDF-4765-1405BBCCB6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6ECD48-6E82-AF94-8122-0098094C63FD}"/>
              </a:ext>
            </a:extLst>
          </p:cNvPr>
          <p:cNvSpPr/>
          <p:nvPr/>
        </p:nvSpPr>
        <p:spPr>
          <a:xfrm>
            <a:off x="890540" y="4107691"/>
            <a:ext cx="1570009" cy="113006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56EBAC1-D223-752E-A001-98F9CD3821BC}"/>
              </a:ext>
            </a:extLst>
          </p:cNvPr>
          <p:cNvSpPr/>
          <p:nvPr/>
        </p:nvSpPr>
        <p:spPr>
          <a:xfrm>
            <a:off x="2784084" y="4107691"/>
            <a:ext cx="1570008" cy="113006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0C7F6B7-4335-E470-4B6D-834571253638}"/>
              </a:ext>
            </a:extLst>
          </p:cNvPr>
          <p:cNvSpPr/>
          <p:nvPr/>
        </p:nvSpPr>
        <p:spPr>
          <a:xfrm>
            <a:off x="4748215" y="4096269"/>
            <a:ext cx="1678477" cy="113006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4208F6-3F34-6965-36D1-565F7A0E752A}"/>
              </a:ext>
            </a:extLst>
          </p:cNvPr>
          <p:cNvSpPr txBox="1"/>
          <p:nvPr/>
        </p:nvSpPr>
        <p:spPr>
          <a:xfrm>
            <a:off x="1175153" y="4184245"/>
            <a:ext cx="1070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0"/>
                <a:ea typeface="+mn-ea"/>
                <a:cs typeface="+mn-cs"/>
              </a:rPr>
              <a:t>1000+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0"/>
                <a:ea typeface="+mn-ea"/>
                <a:cs typeface="+mn-cs"/>
              </a:rPr>
              <a:t>hours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FFB401-A190-98E0-F37D-165EA7EDAA6E}"/>
              </a:ext>
            </a:extLst>
          </p:cNvPr>
          <p:cNvSpPr txBox="1"/>
          <p:nvPr/>
        </p:nvSpPr>
        <p:spPr>
          <a:xfrm>
            <a:off x="521807" y="4163717"/>
            <a:ext cx="60945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0"/>
                <a:ea typeface="+mn-ea"/>
                <a:cs typeface="+mn-cs"/>
              </a:rPr>
              <a:t>60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0"/>
                <a:ea typeface="+mn-ea"/>
                <a:cs typeface="+mn-cs"/>
              </a:rPr>
              <a:t>volunteers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E42473-E9C6-2C05-00BF-F227AE308F04}"/>
              </a:ext>
            </a:extLst>
          </p:cNvPr>
          <p:cNvSpPr txBox="1"/>
          <p:nvPr/>
        </p:nvSpPr>
        <p:spPr>
          <a:xfrm>
            <a:off x="2530324" y="4087163"/>
            <a:ext cx="60945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FFFFFF"/>
                </a:solidFill>
                <a:latin typeface="Antonio" pitchFamily="2" charset="0"/>
              </a:rPr>
              <a:t>42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ntonio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ntonio" pitchFamily="2" charset="0"/>
                <a:ea typeface="+mn-ea"/>
                <a:cs typeface="+mn-cs"/>
              </a:rPr>
              <a:t>nonprofits</a:t>
            </a:r>
          </a:p>
        </p:txBody>
      </p:sp>
    </p:spTree>
    <p:extLst>
      <p:ext uri="{BB962C8B-B14F-4D97-AF65-F5344CB8AC3E}">
        <p14:creationId xmlns:p14="http://schemas.microsoft.com/office/powerpoint/2010/main" val="360431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D5D03-F09A-FD22-351F-BB79827FC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5021D2-C67D-2ACA-C558-559B7421D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58B6CA-0A61-367B-FF94-D03879099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F72B-6D57-7943-9AB2-0B64FAA5A8E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7ABD1BB-EABF-1BB6-5259-7712E8BBC1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1639" y="-7017"/>
            <a:ext cx="4590361" cy="68741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6884ED-EE88-2CC1-6C18-EBD5DEC5E27D}"/>
              </a:ext>
            </a:extLst>
          </p:cNvPr>
          <p:cNvSpPr txBox="1"/>
          <p:nvPr/>
        </p:nvSpPr>
        <p:spPr>
          <a:xfrm>
            <a:off x="578969" y="1948415"/>
            <a:ext cx="6101561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algn="l" rtl="0" fontAlgn="base">
              <a:spcBef>
                <a:spcPts val="600"/>
              </a:spcBef>
            </a:pPr>
            <a:r>
              <a:rPr lang="en-US" b="1" i="0" u="sng" strike="noStrike" dirty="0">
                <a:solidFill>
                  <a:schemeClr val="accent3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NEED</a:t>
            </a:r>
            <a:br>
              <a:rPr lang="en-US" b="0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</a:br>
            <a:r>
              <a:rPr lang="en-US" b="0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Clear need within the community</a:t>
            </a:r>
          </a:p>
          <a:p>
            <a:pPr marL="152400" algn="l" rtl="0" fontAlgn="base">
              <a:spcBef>
                <a:spcPts val="600"/>
              </a:spcBef>
            </a:pPr>
            <a:endParaRPr lang="en-US" dirty="0">
              <a:solidFill>
                <a:srgbClr val="0044B5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b="1" i="0" u="sng" strike="noStrike" dirty="0">
                <a:solidFill>
                  <a:schemeClr val="accent3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MANAGEMENT</a:t>
            </a:r>
            <a:br>
              <a:rPr lang="en-US" b="0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</a:br>
            <a:r>
              <a:rPr lang="en-US" b="0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Overall efficiencies/effectiveness</a:t>
            </a:r>
            <a:endParaRPr lang="en-US" dirty="0">
              <a:solidFill>
                <a:srgbClr val="0044B5"/>
              </a:solidFill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endParaRPr lang="en-US" b="0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b="1" i="0" u="sng" strike="noStrike" dirty="0">
                <a:solidFill>
                  <a:schemeClr val="accent3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OUTCOMES</a:t>
            </a:r>
            <a:r>
              <a:rPr lang="en-US" b="0" i="0" u="sng" strike="noStrike" dirty="0">
                <a:solidFill>
                  <a:schemeClr val="accent3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 </a:t>
            </a:r>
          </a:p>
          <a:p>
            <a:pPr marL="152400" algn="l" rtl="0" fontAlgn="base">
              <a:spcBef>
                <a:spcPts val="600"/>
              </a:spcBef>
            </a:pPr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Strong impact/outcomes</a:t>
            </a:r>
          </a:p>
          <a:p>
            <a:pPr marL="152400" algn="l" rtl="0" fontAlgn="base">
              <a:spcBef>
                <a:spcPts val="600"/>
              </a:spcBef>
            </a:pPr>
            <a:endParaRPr lang="en-US" b="0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b="1" u="sng" dirty="0">
                <a:solidFill>
                  <a:schemeClr val="accent3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FINANCIAL PATTERN</a:t>
            </a:r>
          </a:p>
          <a:p>
            <a:pPr marL="152400" algn="l" rtl="0" fontAlgn="base">
              <a:spcBef>
                <a:spcPts val="600"/>
              </a:spcBef>
            </a:pPr>
            <a:r>
              <a:rPr lang="en-US" b="0" i="0" u="none" strike="noStrike" dirty="0">
                <a:solidFill>
                  <a:srgbClr val="0044B5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Financial need for SE</a:t>
            </a:r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UW support is shown</a:t>
            </a:r>
            <a:endParaRPr lang="en-US" b="0" i="0" u="none" strike="noStrike" dirty="0">
              <a:solidFill>
                <a:srgbClr val="0044B5"/>
              </a:solidFill>
              <a:effectLst/>
              <a:latin typeface="Palanquin" panose="020B0004020203020204" pitchFamily="34" charset="77"/>
              <a:cs typeface="Palanquin" panose="020B0004020203020204" pitchFamily="34" charset="77"/>
            </a:endParaRPr>
          </a:p>
          <a:p>
            <a:pPr marL="152400" algn="l" rtl="0" fontAlgn="base">
              <a:spcBef>
                <a:spcPts val="600"/>
              </a:spcBef>
            </a:pPr>
            <a:r>
              <a:rPr lang="en-US" b="0" i="0" u="none" strike="noStrike" dirty="0">
                <a:solidFill>
                  <a:schemeClr val="tx2"/>
                </a:solidFill>
                <a:effectLst/>
                <a:latin typeface="Palanquin" panose="020B0004020203020204" pitchFamily="34" charset="77"/>
                <a:cs typeface="Palanquin" panose="020B0004020203020204" pitchFamily="34" charset="77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D50F6A-A54F-0B2B-11EF-7ACECCC4EDA6}"/>
              </a:ext>
            </a:extLst>
          </p:cNvPr>
          <p:cNvSpPr txBox="1"/>
          <p:nvPr/>
        </p:nvSpPr>
        <p:spPr>
          <a:xfrm>
            <a:off x="489019" y="1117918"/>
            <a:ext cx="621370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4400" b="1" i="0" u="none" strike="noStrike" dirty="0">
                <a:solidFill>
                  <a:srgbClr val="0044B5"/>
                </a:solidFill>
                <a:effectLst/>
                <a:latin typeface="Antonio" pitchFamily="2" charset="77"/>
              </a:rPr>
              <a:t>HOW DO WE DECIDE FUNDING?</a:t>
            </a:r>
            <a:endParaRPr lang="en-US" sz="44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8A2A69-4291-3054-974D-5C53139626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97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E3BDA90-5DCD-FFFE-528D-63BFFE090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SEUW 2027 Annual Campaign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5A349C-0E6F-6DFF-D4DD-46B290705631}"/>
              </a:ext>
            </a:extLst>
          </p:cNvPr>
          <p:cNvSpPr/>
          <p:nvPr/>
        </p:nvSpPr>
        <p:spPr>
          <a:xfrm>
            <a:off x="2672405" y="4264950"/>
            <a:ext cx="911097" cy="8779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1C1E1A-8239-9419-8AF1-3A4F4CFE2D17}"/>
              </a:ext>
            </a:extLst>
          </p:cNvPr>
          <p:cNvSpPr/>
          <p:nvPr/>
        </p:nvSpPr>
        <p:spPr>
          <a:xfrm>
            <a:off x="7341020" y="1681986"/>
            <a:ext cx="911097" cy="8779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344DB6-222B-2585-0B92-5CC0FB42A6E6}"/>
              </a:ext>
            </a:extLst>
          </p:cNvPr>
          <p:cNvSpPr/>
          <p:nvPr/>
        </p:nvSpPr>
        <p:spPr>
          <a:xfrm>
            <a:off x="7341020" y="4244141"/>
            <a:ext cx="911097" cy="8779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21089F-3FA5-D35D-8B89-8CB25831FF32}"/>
              </a:ext>
            </a:extLst>
          </p:cNvPr>
          <p:cNvSpPr/>
          <p:nvPr/>
        </p:nvSpPr>
        <p:spPr>
          <a:xfrm>
            <a:off x="2718943" y="1838946"/>
            <a:ext cx="911097" cy="8779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AC05C1-976F-1C4E-0E75-D5D42F30A9EA}"/>
              </a:ext>
            </a:extLst>
          </p:cNvPr>
          <p:cNvSpPr txBox="1"/>
          <p:nvPr/>
        </p:nvSpPr>
        <p:spPr>
          <a:xfrm>
            <a:off x="7240806" y="5558339"/>
            <a:ext cx="31450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The Campaign goal is set!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3E7226-BE6A-AD96-F031-864D7EE16B82}"/>
              </a:ext>
            </a:extLst>
          </p:cNvPr>
          <p:cNvSpPr txBox="1"/>
          <p:nvPr/>
        </p:nvSpPr>
        <p:spPr>
          <a:xfrm>
            <a:off x="7329022" y="5149618"/>
            <a:ext cx="326166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Palanquin Medium" panose="020B0004020203020204" pitchFamily="34" charset="77"/>
                <a:cs typeface="Palanquin Medium" panose="020B0004020203020204" pitchFamily="34" charset="77"/>
              </a:rPr>
              <a:t>May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3A6495-122C-30A2-CF2C-765B6BAEB180}"/>
              </a:ext>
            </a:extLst>
          </p:cNvPr>
          <p:cNvSpPr/>
          <p:nvPr/>
        </p:nvSpPr>
        <p:spPr>
          <a:xfrm>
            <a:off x="7014808" y="4142473"/>
            <a:ext cx="69012" cy="1769809"/>
          </a:xfrm>
          <a:prstGeom prst="rect">
            <a:avLst/>
          </a:prstGeom>
          <a:solidFill>
            <a:srgbClr val="A7D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5A51D4-0075-BA8F-12C3-F374379BF10E}"/>
              </a:ext>
            </a:extLst>
          </p:cNvPr>
          <p:cNvSpPr txBox="1"/>
          <p:nvPr/>
        </p:nvSpPr>
        <p:spPr>
          <a:xfrm>
            <a:off x="2560596" y="5658057"/>
            <a:ext cx="31450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Review process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190D23-2DF0-4A91-BD9E-F9381499639B}"/>
              </a:ext>
            </a:extLst>
          </p:cNvPr>
          <p:cNvSpPr txBox="1"/>
          <p:nvPr/>
        </p:nvSpPr>
        <p:spPr>
          <a:xfrm>
            <a:off x="2552251" y="5221027"/>
            <a:ext cx="3149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Palanquin Medium" panose="020B0004020203020204" pitchFamily="34" charset="77"/>
                <a:cs typeface="Palanquin Medium" panose="020B0004020203020204" pitchFamily="34" charset="77"/>
              </a:rPr>
              <a:t>March-April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640D3B-D1CB-B770-9554-E7F762F3BEE1}"/>
              </a:ext>
            </a:extLst>
          </p:cNvPr>
          <p:cNvSpPr/>
          <p:nvPr/>
        </p:nvSpPr>
        <p:spPr>
          <a:xfrm>
            <a:off x="2326253" y="4142474"/>
            <a:ext cx="69012" cy="17698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05F928-CA2B-9DA8-88C1-E57BFF729064}"/>
              </a:ext>
            </a:extLst>
          </p:cNvPr>
          <p:cNvSpPr txBox="1"/>
          <p:nvPr/>
        </p:nvSpPr>
        <p:spPr>
          <a:xfrm>
            <a:off x="7240805" y="3090914"/>
            <a:ext cx="314509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Volunteer preparations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8799DD-4667-8A0F-3D4F-9AAFFF437317}"/>
              </a:ext>
            </a:extLst>
          </p:cNvPr>
          <p:cNvSpPr txBox="1"/>
          <p:nvPr/>
        </p:nvSpPr>
        <p:spPr>
          <a:xfrm>
            <a:off x="7240805" y="2670526"/>
            <a:ext cx="279739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Palanquin Medium" panose="020B0004020203020204" pitchFamily="34" charset="77"/>
                <a:cs typeface="Palanquin Medium" panose="020B0004020203020204" pitchFamily="34" charset="77"/>
              </a:rPr>
              <a:t>February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046FE8-A8D4-A810-BECF-1F832A457F1B}"/>
              </a:ext>
            </a:extLst>
          </p:cNvPr>
          <p:cNvSpPr/>
          <p:nvPr/>
        </p:nvSpPr>
        <p:spPr>
          <a:xfrm>
            <a:off x="7014808" y="1675048"/>
            <a:ext cx="69012" cy="17698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080207-CE60-70F3-ED95-18E13BAF3060}"/>
              </a:ext>
            </a:extLst>
          </p:cNvPr>
          <p:cNvSpPr txBox="1"/>
          <p:nvPr/>
        </p:nvSpPr>
        <p:spPr>
          <a:xfrm>
            <a:off x="2591148" y="3182758"/>
            <a:ext cx="31496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>
                <a:solidFill>
                  <a:srgbClr val="0044B5"/>
                </a:solidFill>
                <a:latin typeface="Palanquin" panose="020B0004020203020204" pitchFamily="34" charset="77"/>
                <a:cs typeface="Palanquin" panose="020B0004020203020204" pitchFamily="34" charset="77"/>
              </a:rPr>
              <a:t>Applications available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BC1733-EFAC-8CBD-1947-D7C7D815461A}"/>
              </a:ext>
            </a:extLst>
          </p:cNvPr>
          <p:cNvSpPr txBox="1"/>
          <p:nvPr/>
        </p:nvSpPr>
        <p:spPr>
          <a:xfrm>
            <a:off x="2560596" y="2780228"/>
            <a:ext cx="279739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Palanquin Medium" panose="020B0004020203020204" pitchFamily="34" charset="77"/>
                <a:cs typeface="Palanquin Medium" panose="020B0004020203020204" pitchFamily="34" charset="77"/>
              </a:rPr>
              <a:t>December-January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4AE053-CB97-2408-751C-048EF900DCD3}"/>
              </a:ext>
            </a:extLst>
          </p:cNvPr>
          <p:cNvSpPr/>
          <p:nvPr/>
        </p:nvSpPr>
        <p:spPr>
          <a:xfrm>
            <a:off x="2334599" y="1739196"/>
            <a:ext cx="69012" cy="17698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3B3BC22-45B8-CD71-1E79-8FAA9AA4E8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97BFD0A-4F7C-62D2-C464-1027761EB7A5}"/>
              </a:ext>
            </a:extLst>
          </p:cNvPr>
          <p:cNvSpPr txBox="1"/>
          <p:nvPr/>
        </p:nvSpPr>
        <p:spPr>
          <a:xfrm>
            <a:off x="2772084" y="822491"/>
            <a:ext cx="72661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4400" b="1" i="0" u="none" strike="noStrike" dirty="0">
                <a:solidFill>
                  <a:srgbClr val="0044B5"/>
                </a:solidFill>
                <a:effectLst/>
                <a:latin typeface="Antonio" pitchFamily="2" charset="77"/>
              </a:rPr>
              <a:t>COMMUNITY IMPACT TIMELINE</a:t>
            </a:r>
            <a:endParaRPr lang="en-US" sz="44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24" name="Graphic 23" descr="Clapping hands with solid fill">
            <a:extLst>
              <a:ext uri="{FF2B5EF4-FFF2-40B4-BE49-F238E27FC236}">
                <a16:creationId xmlns:a16="http://schemas.microsoft.com/office/drawing/2014/main" id="{FA2F470A-8715-5EB4-EA26-9C1F09353E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1020" y="4208246"/>
            <a:ext cx="914400" cy="914400"/>
          </a:xfrm>
          <a:prstGeom prst="rect">
            <a:avLst/>
          </a:prstGeom>
        </p:spPr>
      </p:pic>
      <p:pic>
        <p:nvPicPr>
          <p:cNvPr id="26" name="Graphic 25" descr="Cheers outline">
            <a:extLst>
              <a:ext uri="{FF2B5EF4-FFF2-40B4-BE49-F238E27FC236}">
                <a16:creationId xmlns:a16="http://schemas.microsoft.com/office/drawing/2014/main" id="{43537396-317A-7882-901C-8B2F572FB5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29022" y="1681986"/>
            <a:ext cx="914400" cy="914400"/>
          </a:xfrm>
          <a:prstGeom prst="rect">
            <a:avLst/>
          </a:prstGeom>
        </p:spPr>
      </p:pic>
      <p:pic>
        <p:nvPicPr>
          <p:cNvPr id="32" name="Graphic 31" descr="Clipboard with solid fill">
            <a:extLst>
              <a:ext uri="{FF2B5EF4-FFF2-40B4-BE49-F238E27FC236}">
                <a16:creationId xmlns:a16="http://schemas.microsoft.com/office/drawing/2014/main" id="{BDE9B926-3996-AA44-8CEF-A8CC29B4A5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15640" y="1802512"/>
            <a:ext cx="914400" cy="914400"/>
          </a:xfrm>
          <a:prstGeom prst="rect">
            <a:avLst/>
          </a:prstGeom>
        </p:spPr>
      </p:pic>
      <p:pic>
        <p:nvPicPr>
          <p:cNvPr id="34" name="Graphic 33" descr="Customer review with solid fill">
            <a:extLst>
              <a:ext uri="{FF2B5EF4-FFF2-40B4-BE49-F238E27FC236}">
                <a16:creationId xmlns:a16="http://schemas.microsoft.com/office/drawing/2014/main" id="{65C03EDA-B120-A3C8-3094-C681939CCD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69102" y="422592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54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76268-28B2-CC9D-8480-C494C1CE0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241E9A0-733F-5384-BBCC-D0CB96BFB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t>2026 United Way campaign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EBB689-21F1-3BDE-0C03-A5616AC8A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73F72B-6D57-7943-9AB2-0B64FAA5A8E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44B5"/>
                </a:solidFill>
                <a:effectLst/>
                <a:uLnTx/>
                <a:uFillTx/>
                <a:latin typeface="Palanquin" panose="020B0004020203020204" pitchFamily="34" charset="77"/>
                <a:ea typeface="+mn-ea"/>
                <a:cs typeface="Palanquin" panose="020B0004020203020204" pitchFamily="34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44B5"/>
              </a:solidFill>
              <a:effectLst/>
              <a:uLnTx/>
              <a:uFillTx/>
              <a:latin typeface="Palanquin" panose="020B0004020203020204" pitchFamily="34" charset="77"/>
              <a:ea typeface="+mn-ea"/>
              <a:cs typeface="Palanquin" panose="020B0004020203020204" pitchFamily="34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4D03837-3B5C-48F6-037C-8E0729CD36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1639" y="-7017"/>
            <a:ext cx="4590361" cy="68741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E43915-0252-B543-6E7D-14433BF3F4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475" y="5779699"/>
            <a:ext cx="1639785" cy="5550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7009AD-5B9C-3008-4796-B80E6F2A74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103575"/>
      </p:ext>
    </p:extLst>
  </p:cSld>
  <p:clrMapOvr>
    <a:masterClrMapping/>
  </p:clrMapOvr>
</p:sld>
</file>

<file path=ppt/theme/theme1.xml><?xml version="1.0" encoding="utf-8"?>
<a:theme xmlns:a="http://schemas.openxmlformats.org/drawingml/2006/main" name="NEW MASTER">
  <a:themeElements>
    <a:clrScheme name="UW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4B5"/>
      </a:accent1>
      <a:accent2>
        <a:srgbClr val="FD372C"/>
      </a:accent2>
      <a:accent3>
        <a:srgbClr val="FFBA00"/>
      </a:accent3>
      <a:accent4>
        <a:srgbClr val="009364"/>
      </a:accent4>
      <a:accent5>
        <a:srgbClr val="6C76D3"/>
      </a:accent5>
      <a:accent6>
        <a:srgbClr val="646567"/>
      </a:accent6>
      <a:hlink>
        <a:srgbClr val="20286B"/>
      </a:hlink>
      <a:folHlink>
        <a:srgbClr val="4E49A6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White Text Slides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4B5"/>
      </a:accent1>
      <a:accent2>
        <a:srgbClr val="FD372C"/>
      </a:accent2>
      <a:accent3>
        <a:srgbClr val="FFBA00"/>
      </a:accent3>
      <a:accent4>
        <a:srgbClr val="009364"/>
      </a:accent4>
      <a:accent5>
        <a:srgbClr val="6C76D3"/>
      </a:accent5>
      <a:accent6>
        <a:srgbClr val="646567"/>
      </a:accent6>
      <a:hlink>
        <a:srgbClr val="20286B"/>
      </a:hlink>
      <a:folHlink>
        <a:srgbClr val="4E49A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7FD5B8C-E1A0-5140-B76D-85777D62B557}">
  <we:reference id="wa104381702" version="1.5.0.0" store="en-US" storeType="OMEX"/>
  <we:alternateReferences>
    <we:reference id="wa104381702" version="1.5.0.0" store="wa104381702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ac4f252-a79a-44f9-bec9-4926c0adf00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E2003FE892F94A942E3414D5D25218" ma:contentTypeVersion="10" ma:contentTypeDescription="Create a new document." ma:contentTypeScope="" ma:versionID="2ea0df12f110caa69ccc87edb9800842">
  <xsd:schema xmlns:xsd="http://www.w3.org/2001/XMLSchema" xmlns:xs="http://www.w3.org/2001/XMLSchema" xmlns:p="http://schemas.microsoft.com/office/2006/metadata/properties" xmlns:ns3="9ac4f252-a79a-44f9-bec9-4926c0adf007" targetNamespace="http://schemas.microsoft.com/office/2006/metadata/properties" ma:root="true" ma:fieldsID="49a7ed850cfc235bd1cd8b8da4b5d006" ns3:_="">
    <xsd:import namespace="9ac4f252-a79a-44f9-bec9-4926c0adf007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c4f252-a79a-44f9-bec9-4926c0adf007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DC0E4C-CA3C-4B3F-8C35-EDB1A2FD16A4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9ac4f252-a79a-44f9-bec9-4926c0adf007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6FE84FF-973B-49B2-9DDD-28D5D48685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c4f252-a79a-44f9-bec9-4926c0adf0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32AE83-1032-4B00-83FA-7AFF5F6F6D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13298</TotalTime>
  <Words>418</Words>
  <Application>Microsoft Office PowerPoint</Application>
  <PresentationFormat>Widescreen</PresentationFormat>
  <Paragraphs>115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Antonio</vt:lpstr>
      <vt:lpstr>Palanquin</vt:lpstr>
      <vt:lpstr>Arial</vt:lpstr>
      <vt:lpstr>Aptos</vt:lpstr>
      <vt:lpstr>Palanquin Medium</vt:lpstr>
      <vt:lpstr>Calibri</vt:lpstr>
      <vt:lpstr>Aptos Display</vt:lpstr>
      <vt:lpstr>NEW MASTER</vt:lpstr>
      <vt:lpstr>White Text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Nelson.Spencer</dc:creator>
  <cp:lastModifiedBy>Courtney Fordahl</cp:lastModifiedBy>
  <cp:revision>174</cp:revision>
  <dcterms:created xsi:type="dcterms:W3CDTF">2024-06-05T15:21:45Z</dcterms:created>
  <dcterms:modified xsi:type="dcterms:W3CDTF">2026-08-18T19:59:12Z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0x0101001EE2003FE892F94A942E3414D5D25218</vt:lpwstr>
  </property>
</Properties>
</file>